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Lst>
  <p:notesMasterIdLst>
    <p:notesMasterId r:id="rId17"/>
  </p:notesMasterIdLst>
  <p:handoutMasterIdLst>
    <p:handoutMasterId r:id="rId18"/>
  </p:handoutMasterIdLst>
  <p:sldIdLst>
    <p:sldId id="439" r:id="rId6"/>
    <p:sldId id="450" r:id="rId7"/>
    <p:sldId id="430" r:id="rId8"/>
    <p:sldId id="364" r:id="rId9"/>
    <p:sldId id="451" r:id="rId10"/>
    <p:sldId id="454" r:id="rId11"/>
    <p:sldId id="452" r:id="rId12"/>
    <p:sldId id="455" r:id="rId13"/>
    <p:sldId id="453" r:id="rId14"/>
    <p:sldId id="456" r:id="rId15"/>
    <p:sldId id="413" r:id="rId16"/>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3" autoAdjust="0"/>
    <p:restoredTop sz="77285" autoAdjust="0"/>
  </p:normalViewPr>
  <p:slideViewPr>
    <p:cSldViewPr snapToGrid="0" showGuides="1">
      <p:cViewPr varScale="1">
        <p:scale>
          <a:sx n="63" d="100"/>
          <a:sy n="63" d="100"/>
        </p:scale>
        <p:origin x="1406" y="67"/>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85440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304248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209054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dirty="0">
                <a:solidFill>
                  <a:srgbClr val="374151"/>
                </a:solidFill>
                <a:effectLst/>
                <a:latin typeface="Söhne"/>
              </a:rPr>
              <a:t>NEG Class-</a:t>
            </a:r>
            <a:r>
              <a:rPr lang="en-US" sz="1400" b="0" i="0" dirty="0" err="1">
                <a:solidFill>
                  <a:srgbClr val="374151"/>
                </a:solidFill>
                <a:effectLst/>
                <a:latin typeface="Söhne"/>
              </a:rPr>
              <a:t>ifiers</a:t>
            </a:r>
            <a:r>
              <a:rPr lang="en-US" sz="1400" b="0" i="0" dirty="0">
                <a:solidFill>
                  <a:srgbClr val="374151"/>
                </a:solidFill>
                <a:effectLst/>
                <a:latin typeface="Söhne"/>
              </a:rPr>
              <a:t> are used to categorize sales or transactions based on their sentiment, particularly identifying those that exhibit a negative sentiment.</a:t>
            </a:r>
            <a:endParaRPr lang="en-IN" dirty="0"/>
          </a:p>
          <a:p>
            <a:r>
              <a:rPr lang="en-US" b="0" i="0" dirty="0">
                <a:solidFill>
                  <a:srgbClr val="374151"/>
                </a:solidFill>
                <a:effectLst/>
                <a:latin typeface="Söhne"/>
              </a:rPr>
              <a:t>This involves determining the proportion of sales that have been classified as having negative sentiment, both for the US and for the entire dataset, and presenting this percentage as an insight into customer dissatisfaction or negative feedback trends.</a:t>
            </a:r>
            <a:endParaRPr lang="en-IN"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894406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9550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trademark"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sap.com/registration/contact.html" TargetMode="External"/><Relationship Id="rId11" Type="http://schemas.openxmlformats.org/officeDocument/2006/relationships/hyperlink" Target="https://twitter.com/sap" TargetMode="External"/><Relationship Id="rId5" Type="http://schemas.openxmlformats.org/officeDocument/2006/relationships/hyperlink" Target="https://unsplash.com/" TargetMode="External"/><Relationship Id="rId10" Type="http://schemas.openxmlformats.org/officeDocument/2006/relationships/image" Target="../media/image4.png"/><Relationship Id="rId4" Type="http://schemas.openxmlformats.org/officeDocument/2006/relationships/hyperlink" Target="https://unsplash.com/photos/KFIjzXYg1RM"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4" name="Picture 3">
            <a:extLst>
              <a:ext uri="{FF2B5EF4-FFF2-40B4-BE49-F238E27FC236}">
                <a16:creationId xmlns:a16="http://schemas.microsoft.com/office/drawing/2014/main" id="{78FAF4FB-4C01-4736-B31D-7BA4BA732234}"/>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8" name="Picture 7">
            <a:extLst>
              <a:ext uri="{FF2B5EF4-FFF2-40B4-BE49-F238E27FC236}">
                <a16:creationId xmlns:a16="http://schemas.microsoft.com/office/drawing/2014/main" id="{4CDBB149-8A71-4634-A717-724A6BA6F56F}"/>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www.sap.com/trademark</a:t>
            </a:r>
            <a:r>
              <a:rPr lang="en-US" sz="800" kern="1200" dirty="0">
                <a:solidFill>
                  <a:schemeClr val="tx1"/>
                </a:solidFill>
                <a:latin typeface="Arial"/>
                <a:ea typeface="Arial Unicode MS" panose="020B0604020202020204" pitchFamily="34" charset="-128"/>
                <a:cs typeface="+mn-cs"/>
              </a:rPr>
              <a:t> for additional trademark information and notices.</a:t>
            </a:r>
          </a:p>
          <a:p>
            <a:pPr>
              <a:spcBef>
                <a:spcPts val="600"/>
              </a:spcBef>
            </a:pPr>
            <a:r>
              <a:rPr lang="en-US" sz="800" kern="1200" dirty="0">
                <a:solidFill>
                  <a:schemeClr val="tx1"/>
                </a:solidFill>
                <a:latin typeface="Arial"/>
                <a:ea typeface="Arial Unicode MS" panose="020B0604020202020204" pitchFamily="34" charset="-128"/>
                <a:cs typeface="+mn-cs"/>
              </a:rPr>
              <a:t>Cover image </a:t>
            </a:r>
            <a:r>
              <a:rPr lang="en-US" sz="800" kern="1200" dirty="0">
                <a:solidFill>
                  <a:schemeClr val="tx1"/>
                </a:solidFill>
                <a:latin typeface="+mn-lt"/>
                <a:ea typeface="Arial Unicode MS" panose="020B0604020202020204" pitchFamily="34" charset="-128"/>
                <a:cs typeface="+mn-cs"/>
              </a:rPr>
              <a:t>by </a:t>
            </a:r>
            <a:r>
              <a:rPr lang="en-US" sz="800" b="0" i="0" dirty="0">
                <a:solidFill>
                  <a:srgbClr val="767676"/>
                </a:solidFill>
                <a:effectLst/>
                <a:latin typeface="+mn-lt"/>
                <a:hlinkClick r:id="rId4"/>
              </a:rPr>
              <a:t>Jeremy Bishop</a:t>
            </a:r>
            <a:r>
              <a:rPr lang="en-US" sz="800" b="0" i="0" dirty="0">
                <a:solidFill>
                  <a:srgbClr val="111111"/>
                </a:solidFill>
                <a:effectLst/>
                <a:latin typeface="+mn-lt"/>
              </a:rPr>
              <a:t> on </a:t>
            </a:r>
            <a:r>
              <a:rPr lang="en-US" sz="800" b="0" i="0" dirty="0" err="1">
                <a:solidFill>
                  <a:srgbClr val="767676"/>
                </a:solidFill>
                <a:effectLst/>
                <a:latin typeface="+mn-lt"/>
                <a:hlinkClick r:id="rId5"/>
              </a:rPr>
              <a:t>Unsplash</a:t>
            </a:r>
            <a:r>
              <a:rPr lang="en-US" sz="800" b="0" i="0" dirty="0">
                <a:solidFill>
                  <a:srgbClr val="767676"/>
                </a:solidFill>
                <a:effectLst/>
                <a:latin typeface="+mn-lt"/>
              </a:rPr>
              <a:t>.</a:t>
            </a:r>
            <a:endParaRPr lang="en-US" sz="800" kern="1200" dirty="0">
              <a:solidFill>
                <a:schemeClr val="tx1"/>
              </a:solidFill>
              <a:latin typeface="+mn-lt"/>
              <a:ea typeface="Arial Unicode MS" panose="020B0604020202020204" pitchFamily="34" charset="-128"/>
              <a:cs typeface="+mn-cs"/>
            </a:endParaRPr>
          </a:p>
        </p:txBody>
      </p:sp>
      <p:sp>
        <p:nvSpPr>
          <p:cNvPr id="44" name="www.sap.com - contact SAP link">
            <a:hlinkClick r:id="rId6"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Linkedin icon with link">
            <a:hlinkClick r:id="rId7"/>
            <a:extLst>
              <a:ext uri="{FF2B5EF4-FFF2-40B4-BE49-F238E27FC236}">
                <a16:creationId xmlns:a16="http://schemas.microsoft.com/office/drawing/2014/main" id="{D03BED7D-4C1C-D348-B7EC-3275C42250B4}"/>
              </a:ext>
            </a:extLst>
          </p:cNvPr>
          <p:cNvPicPr>
            <a:picLocks noChangeAspect="1"/>
          </p:cNvPicPr>
          <p:nvPr userDrawn="1"/>
        </p:nvPicPr>
        <p:blipFill>
          <a:blip r:embed="rId8"/>
          <a:srcRect/>
          <a:stretch/>
        </p:blipFill>
        <p:spPr>
          <a:xfrm>
            <a:off x="2257487" y="1749959"/>
            <a:ext cx="361809" cy="361809"/>
          </a:xfrm>
          <a:prstGeom prst="rect">
            <a:avLst/>
          </a:prstGeom>
        </p:spPr>
      </p:pic>
      <p:pic>
        <p:nvPicPr>
          <p:cNvPr id="11" name="YouTube icon with link">
            <a:hlinkClick r:id="rId9"/>
            <a:extLst>
              <a:ext uri="{FF2B5EF4-FFF2-40B4-BE49-F238E27FC236}">
                <a16:creationId xmlns:a16="http://schemas.microsoft.com/office/drawing/2014/main" id="{4550E8CF-5571-DB45-85AB-8ACD63D7F0D9}"/>
              </a:ext>
            </a:extLst>
          </p:cNvPr>
          <p:cNvPicPr>
            <a:picLocks noChangeAspect="1"/>
          </p:cNvPicPr>
          <p:nvPr userDrawn="1"/>
        </p:nvPicPr>
        <p:blipFill>
          <a:blip r:embed="rId10"/>
          <a:srcRect/>
          <a:stretch/>
        </p:blipFill>
        <p:spPr>
          <a:xfrm>
            <a:off x="1666951" y="1749063"/>
            <a:ext cx="363600" cy="363600"/>
          </a:xfrm>
          <a:prstGeom prst="rect">
            <a:avLst/>
          </a:prstGeom>
        </p:spPr>
      </p:pic>
      <p:pic>
        <p:nvPicPr>
          <p:cNvPr id="12" name="Twitter icon with link">
            <a:hlinkClick r:id="rId11"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2"/>
          <a:srcRect/>
          <a:stretch/>
        </p:blipFill>
        <p:spPr>
          <a:xfrm>
            <a:off x="1078206" y="1749959"/>
            <a:ext cx="361809" cy="361809"/>
          </a:xfrm>
          <a:prstGeom prst="rect">
            <a:avLst/>
          </a:prstGeom>
        </p:spPr>
      </p:pic>
      <p:pic>
        <p:nvPicPr>
          <p:cNvPr id="13" name="Facebook icon with link">
            <a:hlinkClick r:id="rId13"/>
            <a:extLst>
              <a:ext uri="{FF2B5EF4-FFF2-40B4-BE49-F238E27FC236}">
                <a16:creationId xmlns:a16="http://schemas.microsoft.com/office/drawing/2014/main" id="{0574D7D9-99A0-C642-8DCC-BBDFBACB0C47}"/>
              </a:ext>
            </a:extLst>
          </p:cNvPr>
          <p:cNvPicPr>
            <a:picLocks noChangeAspect="1"/>
          </p:cNvPicPr>
          <p:nvPr userDrawn="1"/>
        </p:nvPicPr>
        <p:blipFill>
          <a:blip r:embed="rId14"/>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11" name="Picture 10">
            <a:extLst>
              <a:ext uri="{FF2B5EF4-FFF2-40B4-BE49-F238E27FC236}">
                <a16:creationId xmlns:a16="http://schemas.microsoft.com/office/drawing/2014/main" id="{CBEC9800-DA33-498C-B9C3-6BE92B33FA1F}"/>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2861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PRIVATE</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2861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PRIVATE</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4.m4a"/><Relationship Id="rId7" Type="http://schemas.openxmlformats.org/officeDocument/2006/relationships/image" Target="../media/image10.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6.m4a"/><Relationship Id="rId7" Type="http://schemas.openxmlformats.org/officeDocument/2006/relationships/image" Target="../media/image12.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notesSlide" Target="../notesSlides/notesSlide4.xml"/><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8.m4a"/><Relationship Id="rId7" Type="http://schemas.openxmlformats.org/officeDocument/2006/relationships/image" Target="../media/image13.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Shrishti Vaish, SAP</a:t>
            </a:r>
          </a:p>
          <a:p>
            <a:pPr lvl="0"/>
            <a:r>
              <a:rPr lang="en-US" dirty="0"/>
              <a:t>August 14, 2023</a:t>
            </a:r>
          </a:p>
        </p:txBody>
      </p:sp>
      <p:sp>
        <p:nvSpPr>
          <p:cNvPr id="8" name="Presentation Title"/>
          <p:cNvSpPr>
            <a:spLocks noGrp="1"/>
          </p:cNvSpPr>
          <p:nvPr>
            <p:ph type="title"/>
          </p:nvPr>
        </p:nvSpPr>
        <p:spPr bwMode="gray">
          <a:xfrm>
            <a:off x="288000" y="4024430"/>
            <a:ext cx="10899174" cy="997196"/>
          </a:xfrm>
        </p:spPr>
        <p:txBody>
          <a:bodyPr/>
          <a:lstStyle/>
          <a:p>
            <a:r>
              <a:rPr lang="en-US" dirty="0"/>
              <a:t>Data Analysis Report</a:t>
            </a:r>
            <a:br>
              <a:rPr lang="en-US" dirty="0"/>
            </a:br>
            <a:r>
              <a:rPr lang="en-US" dirty="0">
                <a:solidFill>
                  <a:schemeClr val="accent1"/>
                </a:solidFill>
              </a:rPr>
              <a:t>for Fond Rouge</a:t>
            </a:r>
            <a:endParaRPr lang="de-DE" dirty="0">
              <a:solidFill>
                <a:schemeClr val="accent1"/>
              </a:solidFill>
            </a:endParaRPr>
          </a:p>
        </p:txBody>
      </p:sp>
      <p:pic>
        <p:nvPicPr>
          <p:cNvPr id="17" name="Illustration" descr="Example of an illustration" title="Illustration for title slide">
            <a:extLst>
              <a:ext uri="{FF2B5EF4-FFF2-40B4-BE49-F238E27FC236}">
                <a16:creationId xmlns:a16="http://schemas.microsoft.com/office/drawing/2014/main" id="{FD14F36E-07D2-4603-8052-37711C0D346D}"/>
              </a:ext>
            </a:extLst>
          </p:cNvPr>
          <p:cNvPicPr>
            <a:picLocks noGrp="1" noChangeAspect="1"/>
          </p:cNvPicPr>
          <p:nvPr>
            <p:ph type="pic" sz="quarter" idx="12"/>
          </p:nvPr>
        </p:nvPicPr>
        <p:blipFill>
          <a:blip r:embed="rId5"/>
          <a:srcRect t="3112" b="3112"/>
          <a:stretch>
            <a:fillRect/>
          </a:stretch>
        </p:blipFill>
        <p:spPr bwMode="gray"/>
      </p:pic>
      <p:pic>
        <p:nvPicPr>
          <p:cNvPr id="2" name="Audio 1">
            <a:hlinkClick r:id="" action="ppaction://media"/>
            <a:extLst>
              <a:ext uri="{FF2B5EF4-FFF2-40B4-BE49-F238E27FC236}">
                <a16:creationId xmlns:a16="http://schemas.microsoft.com/office/drawing/2014/main" id="{FC08DF78-F218-7B80-0AF5-7948E91513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3395721088"/>
      </p:ext>
    </p:extLst>
  </p:cSld>
  <p:clrMapOvr>
    <a:masterClrMapping/>
  </p:clrMapOvr>
  <mc:AlternateContent xmlns:mc="http://schemas.openxmlformats.org/markup-compatibility/2006" xmlns:p14="http://schemas.microsoft.com/office/powerpoint/2010/main">
    <mc:Choice Requires="p14">
      <p:transition spd="med" p14:dur="700" advTm="18060">
        <p:fade/>
      </p:transition>
    </mc:Choice>
    <mc:Fallback xmlns="">
      <p:transition spd="med" advTm="18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9A04660-95EB-80C4-2553-DE3EABB60748}"/>
              </a:ext>
            </a:extLst>
          </p:cNvPr>
          <p:cNvSpPr txBox="1"/>
          <p:nvPr/>
        </p:nvSpPr>
        <p:spPr>
          <a:xfrm>
            <a:off x="6425184" y="763270"/>
            <a:ext cx="5340095" cy="1200329"/>
          </a:xfrm>
          <a:prstGeom prst="rect">
            <a:avLst/>
          </a:prstGeom>
          <a:noFill/>
        </p:spPr>
        <p:txBody>
          <a:bodyPr wrap="square">
            <a:spAutoFit/>
          </a:bodyPr>
          <a:lstStyle/>
          <a:p>
            <a:r>
              <a:rPr lang="en-US" sz="2400" dirty="0">
                <a:solidFill>
                  <a:srgbClr val="C00000"/>
                </a:solidFill>
                <a:effectLst/>
                <a:latin typeface="Calibri" panose="020F0502020204030204" pitchFamily="34" charset="0"/>
                <a:ea typeface="Calibri" panose="020F0502020204030204" pitchFamily="34" charset="0"/>
              </a:rPr>
              <a:t>Los Angeles </a:t>
            </a:r>
            <a:r>
              <a:rPr lang="en-US" sz="2400" dirty="0">
                <a:effectLst/>
                <a:latin typeface="Calibri" panose="020F0502020204030204" pitchFamily="34" charset="0"/>
                <a:ea typeface="Calibri" panose="020F0502020204030204" pitchFamily="34" charset="0"/>
              </a:rPr>
              <a:t>&amp; </a:t>
            </a:r>
            <a:r>
              <a:rPr lang="en-US" sz="2400" dirty="0">
                <a:solidFill>
                  <a:srgbClr val="C00000"/>
                </a:solidFill>
                <a:effectLst/>
                <a:latin typeface="Calibri" panose="020F0502020204030204" pitchFamily="34" charset="0"/>
                <a:ea typeface="Calibri" panose="020F0502020204030204" pitchFamily="34" charset="0"/>
              </a:rPr>
              <a:t>Las Vegas </a:t>
            </a:r>
            <a:r>
              <a:rPr lang="en-US" sz="2400" dirty="0">
                <a:effectLst/>
                <a:latin typeface="Calibri" panose="020F0502020204030204" pitchFamily="34" charset="0"/>
                <a:ea typeface="Calibri" panose="020F0502020204030204" pitchFamily="34" charset="0"/>
              </a:rPr>
              <a:t>are the 2 cities where the returns are lower than 20%, but the Sentiment is low (under 65))</a:t>
            </a:r>
            <a:endParaRPr lang="en-IN" sz="2400" dirty="0"/>
          </a:p>
        </p:txBody>
      </p:sp>
      <p:pic>
        <p:nvPicPr>
          <p:cNvPr id="3" name="Picture 2">
            <a:extLst>
              <a:ext uri="{FF2B5EF4-FFF2-40B4-BE49-F238E27FC236}">
                <a16:creationId xmlns:a16="http://schemas.microsoft.com/office/drawing/2014/main" id="{74CCD4F9-A892-ADB2-F654-9D3F38514A2C}"/>
              </a:ext>
            </a:extLst>
          </p:cNvPr>
          <p:cNvPicPr>
            <a:picLocks noChangeAspect="1"/>
          </p:cNvPicPr>
          <p:nvPr/>
        </p:nvPicPr>
        <p:blipFill>
          <a:blip r:embed="rId5"/>
          <a:stretch>
            <a:fillRect/>
          </a:stretch>
        </p:blipFill>
        <p:spPr>
          <a:xfrm>
            <a:off x="351952" y="183527"/>
            <a:ext cx="5939119" cy="4352817"/>
          </a:xfrm>
          <a:prstGeom prst="rect">
            <a:avLst/>
          </a:prstGeom>
        </p:spPr>
      </p:pic>
      <p:sp>
        <p:nvSpPr>
          <p:cNvPr id="5" name="TextBox 4">
            <a:extLst>
              <a:ext uri="{FF2B5EF4-FFF2-40B4-BE49-F238E27FC236}">
                <a16:creationId xmlns:a16="http://schemas.microsoft.com/office/drawing/2014/main" id="{DAB67633-A9A9-DF4B-0AE9-F26E1672705E}"/>
              </a:ext>
            </a:extLst>
          </p:cNvPr>
          <p:cNvSpPr txBox="1"/>
          <p:nvPr/>
        </p:nvSpPr>
        <p:spPr>
          <a:xfrm>
            <a:off x="6400800" y="2511403"/>
            <a:ext cx="5442422" cy="2050690"/>
          </a:xfrm>
          <a:prstGeom prst="rect">
            <a:avLst/>
          </a:prstGeom>
          <a:noFill/>
        </p:spPr>
        <p:txBody>
          <a:bodyPr wrap="square">
            <a:spAutoFit/>
          </a:bodyPr>
          <a:lstStyle/>
          <a:p>
            <a:pPr>
              <a:lnSpc>
                <a:spcPct val="107000"/>
              </a:lnSpc>
              <a:spcAft>
                <a:spcPts val="800"/>
              </a:spcAft>
            </a:pPr>
            <a:r>
              <a:rPr lang="en-US" sz="2400" dirty="0">
                <a:effectLst/>
                <a:latin typeface="Calibri" panose="020F0502020204030204" pitchFamily="34" charset="0"/>
                <a:ea typeface="Calibri" panose="020F0502020204030204" pitchFamily="34" charset="0"/>
              </a:rPr>
              <a:t>Fond Rouge does not have a problem in all of its American locations</a:t>
            </a:r>
            <a:r>
              <a:rPr lang="en-US" sz="2400" dirty="0">
                <a:effectLst/>
                <a:latin typeface="Calibri" panose="020F0502020204030204" pitchFamily="34" charset="0"/>
                <a:ea typeface="Calibri" panose="020F0502020204030204" pitchFamily="34" charset="0"/>
                <a:cs typeface="Calibri" panose="020F0502020204030204" pitchFamily="34" charset="0"/>
              </a:rPr>
              <a:t> because places like </a:t>
            </a:r>
            <a:r>
              <a:rPr lang="en-US" sz="2400" dirty="0">
                <a:solidFill>
                  <a:srgbClr val="92D050"/>
                </a:solidFill>
                <a:effectLst/>
                <a:latin typeface="Calibri" panose="020F0502020204030204" pitchFamily="34" charset="0"/>
                <a:ea typeface="Calibri" panose="020F0502020204030204" pitchFamily="34" charset="0"/>
                <a:cs typeface="Calibri" panose="020F0502020204030204" pitchFamily="34" charset="0"/>
              </a:rPr>
              <a:t>Atlanta</a:t>
            </a:r>
            <a:r>
              <a:rPr lang="en-US" sz="2400" dirty="0">
                <a:effectLst/>
                <a:latin typeface="Calibri" panose="020F0502020204030204" pitchFamily="34" charset="0"/>
                <a:ea typeface="Calibri" panose="020F0502020204030204" pitchFamily="34" charset="0"/>
                <a:cs typeface="Calibri" panose="020F0502020204030204" pitchFamily="34" charset="0"/>
              </a:rPr>
              <a:t> and </a:t>
            </a:r>
            <a:r>
              <a:rPr lang="en-US" sz="2400" dirty="0">
                <a:solidFill>
                  <a:srgbClr val="92D050"/>
                </a:solidFill>
                <a:effectLst/>
                <a:latin typeface="Calibri" panose="020F0502020204030204" pitchFamily="34" charset="0"/>
                <a:ea typeface="Calibri" panose="020F0502020204030204" pitchFamily="34" charset="0"/>
                <a:cs typeface="Calibri" panose="020F0502020204030204" pitchFamily="34" charset="0"/>
              </a:rPr>
              <a:t>New</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a:solidFill>
                  <a:srgbClr val="92D050"/>
                </a:solidFill>
                <a:effectLst/>
                <a:latin typeface="Calibri" panose="020F0502020204030204" pitchFamily="34" charset="0"/>
                <a:ea typeface="Calibri" panose="020F0502020204030204" pitchFamily="34" charset="0"/>
                <a:cs typeface="Calibri" panose="020F0502020204030204" pitchFamily="34" charset="0"/>
              </a:rPr>
              <a:t>York</a:t>
            </a:r>
            <a:r>
              <a:rPr lang="en-US" sz="2400" dirty="0">
                <a:effectLst/>
                <a:latin typeface="Calibri" panose="020F0502020204030204" pitchFamily="34" charset="0"/>
                <a:ea typeface="Calibri" panose="020F0502020204030204" pitchFamily="34" charset="0"/>
                <a:cs typeface="Calibri" panose="020F0502020204030204" pitchFamily="34" charset="0"/>
              </a:rPr>
              <a:t> have less than 20% of return/revenue ratio and their Avg. sentiment score is above.</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295E507-B158-C817-9998-1E833C3BC81E}"/>
              </a:ext>
            </a:extLst>
          </p:cNvPr>
          <p:cNvSpPr txBox="1"/>
          <p:nvPr/>
        </p:nvSpPr>
        <p:spPr>
          <a:xfrm>
            <a:off x="499872" y="4975890"/>
            <a:ext cx="11143488" cy="830997"/>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rPr>
              <a:t>Counterfeit is not the only problem, however, despite having low returns in Atlanta and New York, its important to investigate other reasons for customer dissatisfaction.</a:t>
            </a:r>
            <a:endParaRPr lang="en-IN" dirty="0"/>
          </a:p>
        </p:txBody>
      </p:sp>
      <p:pic>
        <p:nvPicPr>
          <p:cNvPr id="8" name="Audio 7">
            <a:hlinkClick r:id="" action="ppaction://media"/>
            <a:extLst>
              <a:ext uri="{FF2B5EF4-FFF2-40B4-BE49-F238E27FC236}">
                <a16:creationId xmlns:a16="http://schemas.microsoft.com/office/drawing/2014/main" id="{18CEA450-F4D2-6897-3ADD-FE8CAE90784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62704" t="-125896" r="-262704" b="-125896"/>
          <a:stretch>
            <a:fillRect/>
          </a:stretch>
        </p:blipFill>
        <p:spPr>
          <a:xfrm>
            <a:off x="9146778" y="5143500"/>
            <a:ext cx="3048000" cy="1714500"/>
          </a:xfrm>
          <a:prstGeom prst="rect">
            <a:avLst/>
          </a:prstGeom>
        </p:spPr>
      </p:pic>
    </p:spTree>
    <p:custDataLst>
      <p:tags r:id="rId1"/>
    </p:custDataLst>
    <p:extLst>
      <p:ext uri="{BB962C8B-B14F-4D97-AF65-F5344CB8AC3E}">
        <p14:creationId xmlns:p14="http://schemas.microsoft.com/office/powerpoint/2010/main" val="2607881311"/>
      </p:ext>
    </p:extLst>
  </p:cSld>
  <p:clrMapOvr>
    <a:masterClrMapping/>
  </p:clrMapOvr>
  <mc:AlternateContent xmlns:mc="http://schemas.openxmlformats.org/markup-compatibility/2006" xmlns:p14="http://schemas.microsoft.com/office/powerpoint/2010/main">
    <mc:Choice Requires="p14">
      <p:transition spd="med" p14:dur="700" advTm="59585">
        <p:fade/>
      </p:transition>
    </mc:Choice>
    <mc:Fallback xmlns="">
      <p:transition spd="med" advTm="595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bldLst>
      <p:bldP spid="11" grpId="0"/>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a:t>Shristi Vaish</a:t>
            </a:r>
          </a:p>
          <a:p>
            <a:pPr lvl="1"/>
            <a:r>
              <a:rPr lang="en-US" dirty="0"/>
              <a:t>SAP Consultant</a:t>
            </a:r>
          </a:p>
        </p:txBody>
      </p:sp>
      <p:sp>
        <p:nvSpPr>
          <p:cNvPr id="2" name="Thank you"/>
          <p:cNvSpPr>
            <a:spLocks noGrp="1"/>
          </p:cNvSpPr>
          <p:nvPr>
            <p:ph type="ctrTitle"/>
          </p:nvPr>
        </p:nvSpPr>
        <p:spPr bwMode="gray"/>
        <p:txBody>
          <a:bodyPr/>
          <a:lstStyle/>
          <a:p>
            <a:r>
              <a:rPr lang="en-US" dirty="0"/>
              <a:t>Thank you.</a:t>
            </a:r>
          </a:p>
        </p:txBody>
      </p:sp>
      <p:pic>
        <p:nvPicPr>
          <p:cNvPr id="6" name="Picture 5">
            <a:extLst>
              <a:ext uri="{FF2B5EF4-FFF2-40B4-BE49-F238E27FC236}">
                <a16:creationId xmlns:a16="http://schemas.microsoft.com/office/drawing/2014/main" id="{D46945D2-7A9A-4E0A-8ADF-B4F09A3E4FA5}"/>
              </a:ext>
            </a:extLst>
          </p:cNvPr>
          <p:cNvPicPr>
            <a:picLocks noChangeAspect="1"/>
          </p:cNvPicPr>
          <p:nvPr/>
        </p:nvPicPr>
        <p:blipFill>
          <a:blip r:embed="rId5"/>
          <a:stretch>
            <a:fillRect/>
          </a:stretch>
        </p:blipFill>
        <p:spPr>
          <a:xfrm>
            <a:off x="165907" y="5908165"/>
            <a:ext cx="872635" cy="872635"/>
          </a:xfrm>
          <a:prstGeom prst="rect">
            <a:avLst/>
          </a:prstGeom>
        </p:spPr>
      </p:pic>
      <p:pic>
        <p:nvPicPr>
          <p:cNvPr id="4" name="Audio 3">
            <a:hlinkClick r:id="" action="ppaction://media"/>
            <a:extLst>
              <a:ext uri="{FF2B5EF4-FFF2-40B4-BE49-F238E27FC236}">
                <a16:creationId xmlns:a16="http://schemas.microsoft.com/office/drawing/2014/main" id="{79648ED8-EBF3-4706-6971-6C366661940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1881851238"/>
      </p:ext>
    </p:extLst>
  </p:cSld>
  <p:clrMapOvr>
    <a:masterClrMapping/>
  </p:clrMapOvr>
  <mc:AlternateContent xmlns:mc="http://schemas.openxmlformats.org/markup-compatibility/2006" xmlns:p14="http://schemas.microsoft.com/office/powerpoint/2010/main">
    <mc:Choice Requires="p14">
      <p:transition spd="med" p14:dur="700" advTm="7222">
        <p:fade/>
      </p:transition>
    </mc:Choice>
    <mc:Fallback xmlns="">
      <p:transition spd="med" advTm="72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
          <p:cNvSpPr>
            <a:spLocks noGrp="1"/>
          </p:cNvSpPr>
          <p:nvPr>
            <p:ph type="title"/>
          </p:nvPr>
        </p:nvSpPr>
        <p:spPr bwMode="gray">
          <a:xfrm>
            <a:off x="289397" y="448017"/>
            <a:ext cx="11186476" cy="369332"/>
          </a:xfrm>
        </p:spPr>
        <p:txBody>
          <a:bodyPr/>
          <a:lstStyle/>
          <a:p>
            <a:r>
              <a:rPr lang="en-US" dirty="0"/>
              <a:t>Agenda</a:t>
            </a:r>
          </a:p>
        </p:txBody>
      </p:sp>
      <p:sp>
        <p:nvSpPr>
          <p:cNvPr id="10" name="Freeform: Shape 9">
            <a:extLst>
              <a:ext uri="{FF2B5EF4-FFF2-40B4-BE49-F238E27FC236}">
                <a16:creationId xmlns:a16="http://schemas.microsoft.com/office/drawing/2014/main" id="{65183E84-2E15-88F9-19AF-B6FB720FC697}"/>
              </a:ext>
            </a:extLst>
          </p:cNvPr>
          <p:cNvSpPr/>
          <p:nvPr/>
        </p:nvSpPr>
        <p:spPr>
          <a:xfrm>
            <a:off x="1940215" y="913149"/>
            <a:ext cx="3870539" cy="2322323"/>
          </a:xfrm>
          <a:custGeom>
            <a:avLst/>
            <a:gdLst>
              <a:gd name="connsiteX0" fmla="*/ 0 w 3870539"/>
              <a:gd name="connsiteY0" fmla="*/ 0 h 2322323"/>
              <a:gd name="connsiteX1" fmla="*/ 3870539 w 3870539"/>
              <a:gd name="connsiteY1" fmla="*/ 0 h 2322323"/>
              <a:gd name="connsiteX2" fmla="*/ 3870539 w 3870539"/>
              <a:gd name="connsiteY2" fmla="*/ 2322323 h 2322323"/>
              <a:gd name="connsiteX3" fmla="*/ 0 w 3870539"/>
              <a:gd name="connsiteY3" fmla="*/ 2322323 h 2322323"/>
              <a:gd name="connsiteX4" fmla="*/ 0 w 3870539"/>
              <a:gd name="connsiteY4" fmla="*/ 0 h 232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539" h="2322323">
                <a:moveTo>
                  <a:pt x="0" y="0"/>
                </a:moveTo>
                <a:lnTo>
                  <a:pt x="3870539" y="0"/>
                </a:lnTo>
                <a:lnTo>
                  <a:pt x="3870539" y="2322323"/>
                </a:lnTo>
                <a:lnTo>
                  <a:pt x="0" y="23223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Revenue and Returns Analysis by City</a:t>
            </a:r>
            <a:endParaRPr lang="en-IN" sz="3800" kern="1200" dirty="0"/>
          </a:p>
        </p:txBody>
      </p:sp>
      <p:sp>
        <p:nvSpPr>
          <p:cNvPr id="11" name="Freeform: Shape 10">
            <a:extLst>
              <a:ext uri="{FF2B5EF4-FFF2-40B4-BE49-F238E27FC236}">
                <a16:creationId xmlns:a16="http://schemas.microsoft.com/office/drawing/2014/main" id="{E8C0B365-B4C0-7680-99A8-C95DA81784D7}"/>
              </a:ext>
            </a:extLst>
          </p:cNvPr>
          <p:cNvSpPr/>
          <p:nvPr/>
        </p:nvSpPr>
        <p:spPr>
          <a:xfrm>
            <a:off x="6197808" y="913149"/>
            <a:ext cx="3870539" cy="2322323"/>
          </a:xfrm>
          <a:custGeom>
            <a:avLst/>
            <a:gdLst>
              <a:gd name="connsiteX0" fmla="*/ 0 w 3870539"/>
              <a:gd name="connsiteY0" fmla="*/ 0 h 2322323"/>
              <a:gd name="connsiteX1" fmla="*/ 3870539 w 3870539"/>
              <a:gd name="connsiteY1" fmla="*/ 0 h 2322323"/>
              <a:gd name="connsiteX2" fmla="*/ 3870539 w 3870539"/>
              <a:gd name="connsiteY2" fmla="*/ 2322323 h 2322323"/>
              <a:gd name="connsiteX3" fmla="*/ 0 w 3870539"/>
              <a:gd name="connsiteY3" fmla="*/ 2322323 h 2322323"/>
              <a:gd name="connsiteX4" fmla="*/ 0 w 3870539"/>
              <a:gd name="connsiteY4" fmla="*/ 0 h 232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539" h="2322323">
                <a:moveTo>
                  <a:pt x="0" y="0"/>
                </a:moveTo>
                <a:lnTo>
                  <a:pt x="3870539" y="0"/>
                </a:lnTo>
                <a:lnTo>
                  <a:pt x="3870539" y="2322323"/>
                </a:lnTo>
                <a:lnTo>
                  <a:pt x="0" y="23223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Sentiment Analysis and Classification in the US</a:t>
            </a:r>
            <a:endParaRPr lang="en-IN" sz="3800" kern="1200" dirty="0"/>
          </a:p>
        </p:txBody>
      </p:sp>
      <p:sp>
        <p:nvSpPr>
          <p:cNvPr id="12" name="Freeform: Shape 11">
            <a:extLst>
              <a:ext uri="{FF2B5EF4-FFF2-40B4-BE49-F238E27FC236}">
                <a16:creationId xmlns:a16="http://schemas.microsoft.com/office/drawing/2014/main" id="{9ED1FC7F-D724-B0E3-F055-9F499A103AB8}"/>
              </a:ext>
            </a:extLst>
          </p:cNvPr>
          <p:cNvSpPr/>
          <p:nvPr/>
        </p:nvSpPr>
        <p:spPr>
          <a:xfrm>
            <a:off x="1940215" y="3622526"/>
            <a:ext cx="3870539" cy="2322323"/>
          </a:xfrm>
          <a:custGeom>
            <a:avLst/>
            <a:gdLst>
              <a:gd name="connsiteX0" fmla="*/ 0 w 3870539"/>
              <a:gd name="connsiteY0" fmla="*/ 0 h 2322323"/>
              <a:gd name="connsiteX1" fmla="*/ 3870539 w 3870539"/>
              <a:gd name="connsiteY1" fmla="*/ 0 h 2322323"/>
              <a:gd name="connsiteX2" fmla="*/ 3870539 w 3870539"/>
              <a:gd name="connsiteY2" fmla="*/ 2322323 h 2322323"/>
              <a:gd name="connsiteX3" fmla="*/ 0 w 3870539"/>
              <a:gd name="connsiteY3" fmla="*/ 2322323 h 2322323"/>
              <a:gd name="connsiteX4" fmla="*/ 0 w 3870539"/>
              <a:gd name="connsiteY4" fmla="*/ 0 h 232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539" h="2322323">
                <a:moveTo>
                  <a:pt x="0" y="0"/>
                </a:moveTo>
                <a:lnTo>
                  <a:pt x="3870539" y="0"/>
                </a:lnTo>
                <a:lnTo>
                  <a:pt x="3870539" y="2322323"/>
                </a:lnTo>
                <a:lnTo>
                  <a:pt x="0" y="23223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Global Sentiment Analysis</a:t>
            </a:r>
            <a:endParaRPr lang="en-IN" sz="3800" kern="1200" dirty="0"/>
          </a:p>
        </p:txBody>
      </p:sp>
      <p:sp>
        <p:nvSpPr>
          <p:cNvPr id="13" name="Freeform: Shape 12">
            <a:extLst>
              <a:ext uri="{FF2B5EF4-FFF2-40B4-BE49-F238E27FC236}">
                <a16:creationId xmlns:a16="http://schemas.microsoft.com/office/drawing/2014/main" id="{C7500A1A-3C32-D019-906C-9BB4D5BF3F73}"/>
              </a:ext>
            </a:extLst>
          </p:cNvPr>
          <p:cNvSpPr/>
          <p:nvPr/>
        </p:nvSpPr>
        <p:spPr>
          <a:xfrm>
            <a:off x="6197808" y="3622526"/>
            <a:ext cx="3870539" cy="2322323"/>
          </a:xfrm>
          <a:custGeom>
            <a:avLst/>
            <a:gdLst>
              <a:gd name="connsiteX0" fmla="*/ 0 w 3870539"/>
              <a:gd name="connsiteY0" fmla="*/ 0 h 2322323"/>
              <a:gd name="connsiteX1" fmla="*/ 3870539 w 3870539"/>
              <a:gd name="connsiteY1" fmla="*/ 0 h 2322323"/>
              <a:gd name="connsiteX2" fmla="*/ 3870539 w 3870539"/>
              <a:gd name="connsiteY2" fmla="*/ 2322323 h 2322323"/>
              <a:gd name="connsiteX3" fmla="*/ 0 w 3870539"/>
              <a:gd name="connsiteY3" fmla="*/ 2322323 h 2322323"/>
              <a:gd name="connsiteX4" fmla="*/ 0 w 3870539"/>
              <a:gd name="connsiteY4" fmla="*/ 0 h 232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539" h="2322323">
                <a:moveTo>
                  <a:pt x="0" y="0"/>
                </a:moveTo>
                <a:lnTo>
                  <a:pt x="3870539" y="0"/>
                </a:lnTo>
                <a:lnTo>
                  <a:pt x="3870539" y="2322323"/>
                </a:lnTo>
                <a:lnTo>
                  <a:pt x="0" y="23223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Counterfeiting and Customer Satisfaction in US Locations</a:t>
            </a:r>
            <a:endParaRPr lang="en-IN" sz="3800" kern="1200" dirty="0"/>
          </a:p>
        </p:txBody>
      </p:sp>
      <p:pic>
        <p:nvPicPr>
          <p:cNvPr id="14" name="Audio 13">
            <a:hlinkClick r:id="" action="ppaction://media"/>
            <a:extLst>
              <a:ext uri="{FF2B5EF4-FFF2-40B4-BE49-F238E27FC236}">
                <a16:creationId xmlns:a16="http://schemas.microsoft.com/office/drawing/2014/main" id="{C92CFD3E-842E-51C8-D058-C2E1E53F026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62704" t="-125896" r="-262704" b="-125896"/>
          <a:stretch>
            <a:fillRect/>
          </a:stretch>
        </p:blipFill>
        <p:spPr>
          <a:xfrm>
            <a:off x="9146778" y="5143500"/>
            <a:ext cx="3048000" cy="1714500"/>
          </a:xfrm>
          <a:prstGeom prst="rect">
            <a:avLst/>
          </a:prstGeom>
        </p:spPr>
      </p:pic>
    </p:spTree>
    <p:custDataLst>
      <p:tags r:id="rId1"/>
    </p:custDataLst>
    <p:extLst>
      <p:ext uri="{BB962C8B-B14F-4D97-AF65-F5344CB8AC3E}">
        <p14:creationId xmlns:p14="http://schemas.microsoft.com/office/powerpoint/2010/main" val="3204472717"/>
      </p:ext>
    </p:extLst>
  </p:cSld>
  <p:clrMapOvr>
    <a:masterClrMapping/>
  </p:clrMapOvr>
  <mc:AlternateContent xmlns:mc="http://schemas.openxmlformats.org/markup-compatibility/2006" xmlns:p14="http://schemas.microsoft.com/office/powerpoint/2010/main">
    <mc:Choice Requires="p14">
      <p:transition spd="med" p14:dur="700" advTm="22732">
        <p:fade/>
      </p:transition>
    </mc:Choice>
    <mc:Fallback xmlns="">
      <p:transition spd="med" advTm="227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4"/>
                </p:tgtEl>
              </p:cMediaNode>
            </p:audio>
          </p:childTnLst>
        </p:cTn>
      </p:par>
    </p:tnLst>
    <p:bldLst>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987" y="1141780"/>
            <a:ext cx="11185200" cy="677108"/>
          </a:xfrm>
        </p:spPr>
        <p:txBody>
          <a:bodyPr/>
          <a:lstStyle/>
          <a:p>
            <a:pPr lvl="0"/>
            <a:r>
              <a:rPr lang="en-US" dirty="0">
                <a:solidFill>
                  <a:schemeClr val="accent1"/>
                </a:solidFill>
              </a:rPr>
              <a:t>Revenue</a:t>
            </a:r>
            <a:r>
              <a:rPr lang="en-US" dirty="0"/>
              <a:t> and </a:t>
            </a:r>
            <a:r>
              <a:rPr lang="en-US" dirty="0">
                <a:solidFill>
                  <a:schemeClr val="accent1"/>
                </a:solidFill>
              </a:rPr>
              <a:t>Returns</a:t>
            </a:r>
            <a:r>
              <a:rPr lang="en-US" dirty="0"/>
              <a:t> Analysis by </a:t>
            </a:r>
            <a:r>
              <a:rPr lang="en-US" dirty="0">
                <a:solidFill>
                  <a:schemeClr val="accent1"/>
                </a:solidFill>
              </a:rPr>
              <a:t>City</a:t>
            </a:r>
            <a:endParaRPr lang="en-IN" dirty="0">
              <a:solidFill>
                <a:schemeClr val="accent1"/>
              </a:solidFill>
            </a:endParaRPr>
          </a:p>
        </p:txBody>
      </p:sp>
      <p:pic>
        <p:nvPicPr>
          <p:cNvPr id="6" name="Illustration" descr="Example of an illustration " title="Illustration for divider page"/>
          <p:cNvPicPr>
            <a:picLocks noGrp="1" noChangeAspect="1"/>
          </p:cNvPicPr>
          <p:nvPr>
            <p:ph type="pic" sz="quarter" idx="12"/>
          </p:nvPr>
        </p:nvPicPr>
        <p:blipFill>
          <a:blip r:embed="rId4"/>
          <a:srcRect t="3112" b="3112"/>
          <a:stretch>
            <a:fillRect/>
          </a:stretch>
        </p:blipFill>
        <p:spPr bwMode="gray">
          <a:xfrm>
            <a:off x="1" y="3455192"/>
            <a:ext cx="12195175" cy="3430800"/>
          </a:xfrm>
        </p:spPr>
      </p:pic>
      <p:pic>
        <p:nvPicPr>
          <p:cNvPr id="2" name="Audio 1">
            <a:hlinkClick r:id="" action="ppaction://media"/>
            <a:extLst>
              <a:ext uri="{FF2B5EF4-FFF2-40B4-BE49-F238E27FC236}">
                <a16:creationId xmlns:a16="http://schemas.microsoft.com/office/drawing/2014/main" id="{BE6BBBEF-632F-1E73-B933-0194387832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1515423877"/>
      </p:ext>
    </p:extLst>
  </p:cSld>
  <p:clrMapOvr>
    <a:masterClrMapping/>
  </p:clrMapOvr>
  <mc:AlternateContent xmlns:mc="http://schemas.openxmlformats.org/markup-compatibility/2006" xmlns:p14="http://schemas.microsoft.com/office/powerpoint/2010/main">
    <mc:Choice Requires="p14">
      <p:transition spd="med" p14:dur="700" advTm="7054">
        <p:fade/>
      </p:transition>
    </mc:Choice>
    <mc:Fallback xmlns="">
      <p:transition spd="med" advTm="70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764B73-9840-6282-5727-D8EE00B18732}"/>
              </a:ext>
            </a:extLst>
          </p:cNvPr>
          <p:cNvPicPr>
            <a:picLocks noChangeAspect="1"/>
          </p:cNvPicPr>
          <p:nvPr/>
        </p:nvPicPr>
        <p:blipFill>
          <a:blip r:embed="rId6"/>
          <a:stretch>
            <a:fillRect/>
          </a:stretch>
        </p:blipFill>
        <p:spPr>
          <a:xfrm>
            <a:off x="97137" y="-11276"/>
            <a:ext cx="5650863" cy="4022443"/>
          </a:xfrm>
          <a:prstGeom prst="rect">
            <a:avLst/>
          </a:prstGeom>
        </p:spPr>
      </p:pic>
      <p:sp>
        <p:nvSpPr>
          <p:cNvPr id="11" name="TextBox 10">
            <a:extLst>
              <a:ext uri="{FF2B5EF4-FFF2-40B4-BE49-F238E27FC236}">
                <a16:creationId xmlns:a16="http://schemas.microsoft.com/office/drawing/2014/main" id="{89A04660-95EB-80C4-2553-DE3EABB60748}"/>
              </a:ext>
            </a:extLst>
          </p:cNvPr>
          <p:cNvSpPr txBox="1"/>
          <p:nvPr/>
        </p:nvSpPr>
        <p:spPr>
          <a:xfrm>
            <a:off x="5748000" y="80112"/>
            <a:ext cx="6114816" cy="830997"/>
          </a:xfrm>
          <a:prstGeom prst="rect">
            <a:avLst/>
          </a:prstGeom>
          <a:noFill/>
        </p:spPr>
        <p:txBody>
          <a:bodyPr wrap="square">
            <a:spAutoFit/>
          </a:bodyPr>
          <a:lstStyle/>
          <a:p>
            <a:r>
              <a:rPr lang="en-US" sz="2400" dirty="0">
                <a:solidFill>
                  <a:srgbClr val="FF0000"/>
                </a:solidFill>
                <a:effectLst/>
                <a:latin typeface="Calibri" panose="020F0502020204030204" pitchFamily="34" charset="0"/>
                <a:ea typeface="Calibri" panose="020F0502020204030204" pitchFamily="34" charset="0"/>
              </a:rPr>
              <a:t>San Diego </a:t>
            </a:r>
            <a:r>
              <a:rPr lang="en-US" sz="2400" dirty="0">
                <a:effectLst/>
                <a:latin typeface="Calibri" panose="020F0502020204030204" pitchFamily="34" charset="0"/>
                <a:ea typeface="Calibri" panose="020F0502020204030204" pitchFamily="34" charset="0"/>
              </a:rPr>
              <a:t>loses the highest % revenue due to returns.</a:t>
            </a:r>
            <a:endParaRPr lang="en-IN" dirty="0"/>
          </a:p>
        </p:txBody>
      </p:sp>
      <p:sp>
        <p:nvSpPr>
          <p:cNvPr id="12" name="TextBox 11">
            <a:extLst>
              <a:ext uri="{FF2B5EF4-FFF2-40B4-BE49-F238E27FC236}">
                <a16:creationId xmlns:a16="http://schemas.microsoft.com/office/drawing/2014/main" id="{23C279BF-55D5-2214-EEC3-CC23A89B5041}"/>
              </a:ext>
            </a:extLst>
          </p:cNvPr>
          <p:cNvSpPr txBox="1"/>
          <p:nvPr/>
        </p:nvSpPr>
        <p:spPr>
          <a:xfrm>
            <a:off x="1844168" y="4617340"/>
            <a:ext cx="5242559" cy="1015663"/>
          </a:xfrm>
          <a:prstGeom prst="rect">
            <a:avLst/>
          </a:prstGeom>
          <a:noFill/>
        </p:spPr>
        <p:txBody>
          <a:bodyPr wrap="square">
            <a:spAutoFit/>
          </a:bodyPr>
          <a:lstStyle/>
          <a:p>
            <a:r>
              <a:rPr lang="en-US" sz="2000" dirty="0">
                <a:solidFill>
                  <a:srgbClr val="92D050"/>
                </a:solidFill>
              </a:rPr>
              <a:t>New York </a:t>
            </a:r>
            <a:r>
              <a:rPr lang="en-US" sz="2000" dirty="0"/>
              <a:t>has the highest Revenue. </a:t>
            </a:r>
          </a:p>
          <a:p>
            <a:r>
              <a:rPr lang="en-US" sz="2000" dirty="0"/>
              <a:t>POS is the top contributor, </a:t>
            </a:r>
            <a:r>
              <a:rPr lang="en-US" sz="2000" dirty="0">
                <a:solidFill>
                  <a:schemeClr val="accent4">
                    <a:lumMod val="60000"/>
                    <a:lumOff val="40000"/>
                  </a:schemeClr>
                </a:solidFill>
              </a:rPr>
              <a:t>34% </a:t>
            </a:r>
            <a:r>
              <a:rPr lang="en-US" sz="2000" dirty="0"/>
              <a:t>above average.</a:t>
            </a:r>
            <a:endParaRPr lang="en-IN" dirty="0"/>
          </a:p>
        </p:txBody>
      </p:sp>
      <p:pic>
        <p:nvPicPr>
          <p:cNvPr id="20" name="Picture 19">
            <a:extLst>
              <a:ext uri="{FF2B5EF4-FFF2-40B4-BE49-F238E27FC236}">
                <a16:creationId xmlns:a16="http://schemas.microsoft.com/office/drawing/2014/main" id="{D18860BA-0BAA-4E61-B369-0EA69909AA46}"/>
              </a:ext>
            </a:extLst>
          </p:cNvPr>
          <p:cNvPicPr>
            <a:picLocks noChangeAspect="1"/>
          </p:cNvPicPr>
          <p:nvPr/>
        </p:nvPicPr>
        <p:blipFill>
          <a:blip r:embed="rId7"/>
          <a:stretch>
            <a:fillRect/>
          </a:stretch>
        </p:blipFill>
        <p:spPr>
          <a:xfrm>
            <a:off x="7086727" y="1425052"/>
            <a:ext cx="4776089" cy="4680991"/>
          </a:xfrm>
          <a:prstGeom prst="rect">
            <a:avLst/>
          </a:prstGeom>
        </p:spPr>
      </p:pic>
      <p:pic>
        <p:nvPicPr>
          <p:cNvPr id="21" name="Audio 20">
            <a:hlinkClick r:id="" action="ppaction://media"/>
            <a:extLst>
              <a:ext uri="{FF2B5EF4-FFF2-40B4-BE49-F238E27FC236}">
                <a16:creationId xmlns:a16="http://schemas.microsoft.com/office/drawing/2014/main" id="{04F737FD-5627-0DD1-AF1A-A60875134E1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9146778" y="5143500"/>
            <a:ext cx="3048000" cy="1714500"/>
          </a:xfrm>
          <a:prstGeom prst="rect">
            <a:avLst/>
          </a:prstGeom>
        </p:spPr>
      </p:pic>
    </p:spTree>
    <p:custDataLst>
      <p:tags r:id="rId1"/>
    </p:custDataLst>
    <p:extLst>
      <p:ext uri="{BB962C8B-B14F-4D97-AF65-F5344CB8AC3E}">
        <p14:creationId xmlns:p14="http://schemas.microsoft.com/office/powerpoint/2010/main" val="3602749482"/>
      </p:ext>
    </p:extLst>
  </p:cSld>
  <p:clrMapOvr>
    <a:masterClrMapping/>
  </p:clrMapOvr>
  <mc:AlternateContent xmlns:mc="http://schemas.openxmlformats.org/markup-compatibility/2006" xmlns:p14="http://schemas.microsoft.com/office/powerpoint/2010/main">
    <mc:Choice Requires="p14">
      <p:transition spd="med" p14:dur="700" advTm="65800">
        <p:fade/>
      </p:transition>
    </mc:Choice>
    <mc:Fallback xmlns="">
      <p:transition spd="med" advTm="658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1"/>
                </p:tgtEl>
              </p:cMediaNode>
            </p:audio>
          </p:childTnLst>
        </p:cTn>
      </p:par>
    </p:tnLst>
    <p:bldLst>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987" y="1141780"/>
            <a:ext cx="11185200" cy="677108"/>
          </a:xfrm>
        </p:spPr>
        <p:txBody>
          <a:bodyPr/>
          <a:lstStyle/>
          <a:p>
            <a:r>
              <a:rPr lang="en-US" sz="4400" dirty="0">
                <a:solidFill>
                  <a:schemeClr val="accent1"/>
                </a:solidFill>
              </a:rPr>
              <a:t>Sentiment</a:t>
            </a:r>
            <a:r>
              <a:rPr lang="en-US" sz="4400" dirty="0"/>
              <a:t> Analysis and </a:t>
            </a:r>
            <a:r>
              <a:rPr lang="en-US" sz="4400" dirty="0">
                <a:solidFill>
                  <a:schemeClr val="accent1"/>
                </a:solidFill>
              </a:rPr>
              <a:t>Classification</a:t>
            </a:r>
            <a:r>
              <a:rPr lang="en-US" sz="4400" dirty="0"/>
              <a:t> in the </a:t>
            </a:r>
            <a:r>
              <a:rPr lang="en-US" sz="4400" dirty="0">
                <a:solidFill>
                  <a:schemeClr val="accent1"/>
                </a:solidFill>
              </a:rPr>
              <a:t>US</a:t>
            </a:r>
          </a:p>
        </p:txBody>
      </p:sp>
      <p:pic>
        <p:nvPicPr>
          <p:cNvPr id="6" name="Illustration" descr="Example of an illustration " title="Illustration for divider page"/>
          <p:cNvPicPr>
            <a:picLocks noGrp="1" noChangeAspect="1"/>
          </p:cNvPicPr>
          <p:nvPr>
            <p:ph type="pic" sz="quarter" idx="12"/>
          </p:nvPr>
        </p:nvPicPr>
        <p:blipFill>
          <a:blip r:embed="rId4"/>
          <a:srcRect t="3112" b="3112"/>
          <a:stretch>
            <a:fillRect/>
          </a:stretch>
        </p:blipFill>
        <p:spPr bwMode="gray">
          <a:xfrm>
            <a:off x="1" y="3455192"/>
            <a:ext cx="12195175" cy="3430800"/>
          </a:xfrm>
        </p:spPr>
      </p:pic>
      <p:pic>
        <p:nvPicPr>
          <p:cNvPr id="2" name="Audio 1">
            <a:hlinkClick r:id="" action="ppaction://media"/>
            <a:extLst>
              <a:ext uri="{FF2B5EF4-FFF2-40B4-BE49-F238E27FC236}">
                <a16:creationId xmlns:a16="http://schemas.microsoft.com/office/drawing/2014/main" id="{05C9CE84-7D0C-4119-04FD-8E64666BB1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2946571282"/>
      </p:ext>
    </p:extLst>
  </p:cSld>
  <p:clrMapOvr>
    <a:masterClrMapping/>
  </p:clrMapOvr>
  <mc:AlternateContent xmlns:mc="http://schemas.openxmlformats.org/markup-compatibility/2006" xmlns:p14="http://schemas.microsoft.com/office/powerpoint/2010/main">
    <mc:Choice Requires="p14">
      <p:transition spd="med" p14:dur="700" advTm="5372">
        <p:fade/>
      </p:transition>
    </mc:Choice>
    <mc:Fallback xmlns="">
      <p:transition spd="med" advTm="53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3C279BF-55D5-2214-EEC3-CC23A89B5041}"/>
              </a:ext>
            </a:extLst>
          </p:cNvPr>
          <p:cNvSpPr txBox="1"/>
          <p:nvPr/>
        </p:nvSpPr>
        <p:spPr>
          <a:xfrm>
            <a:off x="4902168" y="266852"/>
            <a:ext cx="3046031" cy="1323439"/>
          </a:xfrm>
          <a:prstGeom prst="rect">
            <a:avLst/>
          </a:prstGeom>
          <a:noFill/>
        </p:spPr>
        <p:txBody>
          <a:bodyPr wrap="square">
            <a:spAutoFit/>
          </a:bodyPr>
          <a:lstStyle/>
          <a:p>
            <a:r>
              <a:rPr lang="en-US" sz="2000" dirty="0">
                <a:solidFill>
                  <a:srgbClr val="FF0000"/>
                </a:solidFill>
              </a:rPr>
              <a:t>30.99%</a:t>
            </a:r>
            <a:r>
              <a:rPr lang="en-US" sz="2000" dirty="0">
                <a:solidFill>
                  <a:srgbClr val="92D050"/>
                </a:solidFill>
              </a:rPr>
              <a:t> </a:t>
            </a:r>
            <a:r>
              <a:rPr lang="en-US" sz="2000" dirty="0"/>
              <a:t>of Negative(NEG) sentiments across the US locations.</a:t>
            </a:r>
            <a:endParaRPr lang="en-IN" dirty="0"/>
          </a:p>
        </p:txBody>
      </p:sp>
      <p:pic>
        <p:nvPicPr>
          <p:cNvPr id="4" name="Picture 3">
            <a:extLst>
              <a:ext uri="{FF2B5EF4-FFF2-40B4-BE49-F238E27FC236}">
                <a16:creationId xmlns:a16="http://schemas.microsoft.com/office/drawing/2014/main" id="{2695CCAB-418D-2FEA-42B8-BE1C51C5DF31}"/>
              </a:ext>
            </a:extLst>
          </p:cNvPr>
          <p:cNvPicPr>
            <a:picLocks noChangeAspect="1"/>
          </p:cNvPicPr>
          <p:nvPr/>
        </p:nvPicPr>
        <p:blipFill>
          <a:blip r:embed="rId6"/>
          <a:stretch>
            <a:fillRect/>
          </a:stretch>
        </p:blipFill>
        <p:spPr>
          <a:xfrm>
            <a:off x="306769" y="-32123"/>
            <a:ext cx="4338384" cy="3347287"/>
          </a:xfrm>
          <a:prstGeom prst="rect">
            <a:avLst/>
          </a:prstGeom>
        </p:spPr>
      </p:pic>
      <p:sp>
        <p:nvSpPr>
          <p:cNvPr id="5" name="TextBox 4">
            <a:extLst>
              <a:ext uri="{FF2B5EF4-FFF2-40B4-BE49-F238E27FC236}">
                <a16:creationId xmlns:a16="http://schemas.microsoft.com/office/drawing/2014/main" id="{83891D3C-1757-5119-A7D0-3AF46D855BE1}"/>
              </a:ext>
            </a:extLst>
          </p:cNvPr>
          <p:cNvSpPr txBox="1"/>
          <p:nvPr/>
        </p:nvSpPr>
        <p:spPr>
          <a:xfrm>
            <a:off x="5937504" y="2233809"/>
            <a:ext cx="2364206" cy="1323439"/>
          </a:xfrm>
          <a:prstGeom prst="rect">
            <a:avLst/>
          </a:prstGeom>
          <a:noFill/>
        </p:spPr>
        <p:txBody>
          <a:bodyPr wrap="square">
            <a:spAutoFit/>
          </a:bodyPr>
          <a:lstStyle/>
          <a:p>
            <a:r>
              <a:rPr lang="en-US" sz="2000" dirty="0">
                <a:solidFill>
                  <a:srgbClr val="FF0000"/>
                </a:solidFill>
              </a:rPr>
              <a:t>Denis </a:t>
            </a:r>
            <a:r>
              <a:rPr lang="en-US" sz="2000" dirty="0"/>
              <a:t>is the top contributor product with the Negative sentiment</a:t>
            </a:r>
            <a:endParaRPr lang="en-IN" dirty="0"/>
          </a:p>
        </p:txBody>
      </p:sp>
      <p:sp>
        <p:nvSpPr>
          <p:cNvPr id="14" name="TextBox 13">
            <a:extLst>
              <a:ext uri="{FF2B5EF4-FFF2-40B4-BE49-F238E27FC236}">
                <a16:creationId xmlns:a16="http://schemas.microsoft.com/office/drawing/2014/main" id="{82237C78-4668-B506-E40F-1FE056709565}"/>
              </a:ext>
            </a:extLst>
          </p:cNvPr>
          <p:cNvSpPr txBox="1"/>
          <p:nvPr/>
        </p:nvSpPr>
        <p:spPr>
          <a:xfrm>
            <a:off x="6436390" y="4474393"/>
            <a:ext cx="3353786" cy="1015663"/>
          </a:xfrm>
          <a:prstGeom prst="rect">
            <a:avLst/>
          </a:prstGeom>
          <a:noFill/>
        </p:spPr>
        <p:txBody>
          <a:bodyPr wrap="square">
            <a:spAutoFit/>
          </a:bodyPr>
          <a:lstStyle/>
          <a:p>
            <a:r>
              <a:rPr lang="en-US" sz="2000" dirty="0">
                <a:solidFill>
                  <a:srgbClr val="FF0000"/>
                </a:solidFill>
              </a:rPr>
              <a:t>Los Angeles </a:t>
            </a:r>
            <a:r>
              <a:rPr lang="en-US" sz="2000" dirty="0"/>
              <a:t>is the top contributor city with the Negative sentiment</a:t>
            </a:r>
            <a:endParaRPr lang="en-IN" dirty="0"/>
          </a:p>
        </p:txBody>
      </p:sp>
      <p:pic>
        <p:nvPicPr>
          <p:cNvPr id="16" name="Picture 15">
            <a:extLst>
              <a:ext uri="{FF2B5EF4-FFF2-40B4-BE49-F238E27FC236}">
                <a16:creationId xmlns:a16="http://schemas.microsoft.com/office/drawing/2014/main" id="{36CAC1FD-8168-8C8D-5E09-DE8746B94505}"/>
              </a:ext>
            </a:extLst>
          </p:cNvPr>
          <p:cNvPicPr>
            <a:picLocks noChangeAspect="1"/>
          </p:cNvPicPr>
          <p:nvPr/>
        </p:nvPicPr>
        <p:blipFill>
          <a:blip r:embed="rId7"/>
          <a:stretch>
            <a:fillRect/>
          </a:stretch>
        </p:blipFill>
        <p:spPr>
          <a:xfrm>
            <a:off x="8416369" y="208652"/>
            <a:ext cx="3574090" cy="3421677"/>
          </a:xfrm>
          <a:prstGeom prst="rect">
            <a:avLst/>
          </a:prstGeom>
        </p:spPr>
      </p:pic>
      <p:pic>
        <p:nvPicPr>
          <p:cNvPr id="17" name="Picture 16">
            <a:extLst>
              <a:ext uri="{FF2B5EF4-FFF2-40B4-BE49-F238E27FC236}">
                <a16:creationId xmlns:a16="http://schemas.microsoft.com/office/drawing/2014/main" id="{92120C23-D332-A7E4-B736-FFD34CCB57FD}"/>
              </a:ext>
            </a:extLst>
          </p:cNvPr>
          <p:cNvPicPr>
            <a:picLocks noChangeAspect="1"/>
          </p:cNvPicPr>
          <p:nvPr/>
        </p:nvPicPr>
        <p:blipFill>
          <a:blip r:embed="rId8"/>
          <a:stretch>
            <a:fillRect/>
          </a:stretch>
        </p:blipFill>
        <p:spPr>
          <a:xfrm>
            <a:off x="94988" y="3630329"/>
            <a:ext cx="5677484" cy="2965671"/>
          </a:xfrm>
          <a:prstGeom prst="rect">
            <a:avLst/>
          </a:prstGeom>
        </p:spPr>
      </p:pic>
      <p:pic>
        <p:nvPicPr>
          <p:cNvPr id="19" name="Audio 18">
            <a:hlinkClick r:id="" action="ppaction://media"/>
            <a:extLst>
              <a:ext uri="{FF2B5EF4-FFF2-40B4-BE49-F238E27FC236}">
                <a16:creationId xmlns:a16="http://schemas.microsoft.com/office/drawing/2014/main" id="{A568C3CD-65F1-2C8D-E3D3-26670F4F61B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9146778" y="5143500"/>
            <a:ext cx="3048000" cy="1714500"/>
          </a:xfrm>
          <a:prstGeom prst="rect">
            <a:avLst/>
          </a:prstGeom>
        </p:spPr>
      </p:pic>
    </p:spTree>
    <p:custDataLst>
      <p:tags r:id="rId1"/>
    </p:custDataLst>
    <p:extLst>
      <p:ext uri="{BB962C8B-B14F-4D97-AF65-F5344CB8AC3E}">
        <p14:creationId xmlns:p14="http://schemas.microsoft.com/office/powerpoint/2010/main" val="1512296631"/>
      </p:ext>
    </p:extLst>
  </p:cSld>
  <p:clrMapOvr>
    <a:masterClrMapping/>
  </p:clrMapOvr>
  <mc:AlternateContent xmlns:mc="http://schemas.openxmlformats.org/markup-compatibility/2006" xmlns:p14="http://schemas.microsoft.com/office/powerpoint/2010/main">
    <mc:Choice Requires="p14">
      <p:transition spd="med" p14:dur="700" advTm="39390">
        <p:fade/>
      </p:transition>
    </mc:Choice>
    <mc:Fallback xmlns="">
      <p:transition spd="med" advTm="393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9"/>
                </p:tgtEl>
              </p:cMediaNode>
            </p:audio>
          </p:childTnLst>
        </p:cTn>
      </p:par>
    </p:tnLst>
    <p:bldLst>
      <p:bldP spid="12" grpId="0"/>
      <p:bldP spid="5"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987" y="1141780"/>
            <a:ext cx="11185200" cy="677108"/>
          </a:xfrm>
        </p:spPr>
        <p:txBody>
          <a:bodyPr/>
          <a:lstStyle/>
          <a:p>
            <a:r>
              <a:rPr lang="en-US" sz="4400" dirty="0">
                <a:solidFill>
                  <a:schemeClr val="accent1"/>
                </a:solidFill>
              </a:rPr>
              <a:t>Global</a:t>
            </a:r>
            <a:r>
              <a:rPr lang="en-US" sz="4400" dirty="0"/>
              <a:t> </a:t>
            </a:r>
            <a:r>
              <a:rPr lang="en-US" sz="4400" dirty="0">
                <a:solidFill>
                  <a:schemeClr val="accent1"/>
                </a:solidFill>
              </a:rPr>
              <a:t>Sentiment</a:t>
            </a:r>
            <a:r>
              <a:rPr lang="en-US" sz="4400" dirty="0"/>
              <a:t> Analysis</a:t>
            </a:r>
          </a:p>
        </p:txBody>
      </p:sp>
      <p:pic>
        <p:nvPicPr>
          <p:cNvPr id="6" name="Illustration" descr="Example of an illustration " title="Illustration for divider page"/>
          <p:cNvPicPr>
            <a:picLocks noGrp="1" noChangeAspect="1"/>
          </p:cNvPicPr>
          <p:nvPr>
            <p:ph type="pic" sz="quarter" idx="12"/>
          </p:nvPr>
        </p:nvPicPr>
        <p:blipFill>
          <a:blip r:embed="rId4"/>
          <a:srcRect t="3112" b="3112"/>
          <a:stretch>
            <a:fillRect/>
          </a:stretch>
        </p:blipFill>
        <p:spPr bwMode="gray">
          <a:xfrm>
            <a:off x="1" y="3455192"/>
            <a:ext cx="12195175" cy="3430800"/>
          </a:xfrm>
        </p:spPr>
      </p:pic>
      <p:pic>
        <p:nvPicPr>
          <p:cNvPr id="2" name="Audio 1">
            <a:hlinkClick r:id="" action="ppaction://media"/>
            <a:extLst>
              <a:ext uri="{FF2B5EF4-FFF2-40B4-BE49-F238E27FC236}">
                <a16:creationId xmlns:a16="http://schemas.microsoft.com/office/drawing/2014/main" id="{F6C814F4-2FBE-E9C4-10D3-971384F49C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1915475942"/>
      </p:ext>
    </p:extLst>
  </p:cSld>
  <p:clrMapOvr>
    <a:masterClrMapping/>
  </p:clrMapOvr>
  <mc:AlternateContent xmlns:mc="http://schemas.openxmlformats.org/markup-compatibility/2006" xmlns:p14="http://schemas.microsoft.com/office/powerpoint/2010/main">
    <mc:Choice Requires="p14">
      <p:transition spd="med" p14:dur="700" advTm="2618">
        <p:fade/>
      </p:transition>
    </mc:Choice>
    <mc:Fallback xmlns="">
      <p:transition spd="med" advTm="2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9A04660-95EB-80C4-2553-DE3EABB60748}"/>
              </a:ext>
            </a:extLst>
          </p:cNvPr>
          <p:cNvSpPr txBox="1"/>
          <p:nvPr/>
        </p:nvSpPr>
        <p:spPr>
          <a:xfrm>
            <a:off x="4137678" y="317640"/>
            <a:ext cx="3433554" cy="830997"/>
          </a:xfrm>
          <a:prstGeom prst="rect">
            <a:avLst/>
          </a:prstGeom>
          <a:noFill/>
        </p:spPr>
        <p:txBody>
          <a:bodyPr wrap="square">
            <a:spAutoFit/>
          </a:bodyPr>
          <a:lstStyle/>
          <a:p>
            <a:r>
              <a:rPr lang="en-US" sz="2400" dirty="0">
                <a:solidFill>
                  <a:srgbClr val="FF0000"/>
                </a:solidFill>
                <a:latin typeface="Calibri" panose="020F0502020204030204" pitchFamily="34" charset="0"/>
                <a:ea typeface="Calibri" panose="020F0502020204030204" pitchFamily="34" charset="0"/>
              </a:rPr>
              <a:t>4.25% </a:t>
            </a:r>
            <a:r>
              <a:rPr lang="en-US" sz="2400" dirty="0">
                <a:effectLst/>
                <a:latin typeface="Calibri" panose="020F0502020204030204" pitchFamily="34" charset="0"/>
                <a:ea typeface="Calibri" panose="020F0502020204030204" pitchFamily="34" charset="0"/>
              </a:rPr>
              <a:t>of the Global </a:t>
            </a:r>
            <a:r>
              <a:rPr lang="en-US" sz="2400" dirty="0">
                <a:latin typeface="Calibri" panose="020F0502020204030204" pitchFamily="34" charset="0"/>
                <a:ea typeface="Calibri" panose="020F0502020204030204" pitchFamily="34" charset="0"/>
              </a:rPr>
              <a:t>N</a:t>
            </a:r>
            <a:r>
              <a:rPr lang="en-US" sz="2400" dirty="0">
                <a:effectLst/>
                <a:latin typeface="Calibri" panose="020F0502020204030204" pitchFamily="34" charset="0"/>
                <a:ea typeface="Calibri" panose="020F0502020204030204" pitchFamily="34" charset="0"/>
              </a:rPr>
              <a:t>egative sentiment score.</a:t>
            </a:r>
            <a:endParaRPr lang="en-IN" dirty="0"/>
          </a:p>
        </p:txBody>
      </p:sp>
      <p:pic>
        <p:nvPicPr>
          <p:cNvPr id="3" name="Picture 2">
            <a:extLst>
              <a:ext uri="{FF2B5EF4-FFF2-40B4-BE49-F238E27FC236}">
                <a16:creationId xmlns:a16="http://schemas.microsoft.com/office/drawing/2014/main" id="{A2DE7430-F478-6AE6-3303-A7C42927625C}"/>
              </a:ext>
            </a:extLst>
          </p:cNvPr>
          <p:cNvPicPr>
            <a:picLocks noChangeAspect="1"/>
          </p:cNvPicPr>
          <p:nvPr/>
        </p:nvPicPr>
        <p:blipFill>
          <a:blip r:embed="rId5"/>
          <a:stretch>
            <a:fillRect/>
          </a:stretch>
        </p:blipFill>
        <p:spPr>
          <a:xfrm>
            <a:off x="329095" y="244488"/>
            <a:ext cx="3808583" cy="2852280"/>
          </a:xfrm>
          <a:prstGeom prst="rect">
            <a:avLst/>
          </a:prstGeom>
        </p:spPr>
      </p:pic>
      <p:sp>
        <p:nvSpPr>
          <p:cNvPr id="4" name="TextBox 3">
            <a:extLst>
              <a:ext uri="{FF2B5EF4-FFF2-40B4-BE49-F238E27FC236}">
                <a16:creationId xmlns:a16="http://schemas.microsoft.com/office/drawing/2014/main" id="{4A47A4B2-CA25-8260-AB60-0FA32E8EEBD6}"/>
              </a:ext>
            </a:extLst>
          </p:cNvPr>
          <p:cNvSpPr txBox="1"/>
          <p:nvPr/>
        </p:nvSpPr>
        <p:spPr>
          <a:xfrm>
            <a:off x="5937504" y="2160657"/>
            <a:ext cx="2364206" cy="1323439"/>
          </a:xfrm>
          <a:prstGeom prst="rect">
            <a:avLst/>
          </a:prstGeom>
          <a:noFill/>
        </p:spPr>
        <p:txBody>
          <a:bodyPr wrap="square">
            <a:spAutoFit/>
          </a:bodyPr>
          <a:lstStyle/>
          <a:p>
            <a:r>
              <a:rPr lang="en-US" sz="2000" dirty="0">
                <a:solidFill>
                  <a:srgbClr val="FF0000"/>
                </a:solidFill>
              </a:rPr>
              <a:t>Denis </a:t>
            </a:r>
            <a:r>
              <a:rPr lang="en-US" sz="2000" dirty="0"/>
              <a:t>is the top contributor product with the Negative sentiment globally</a:t>
            </a:r>
            <a:endParaRPr lang="en-IN" dirty="0"/>
          </a:p>
        </p:txBody>
      </p:sp>
      <p:pic>
        <p:nvPicPr>
          <p:cNvPr id="5" name="Picture 4">
            <a:extLst>
              <a:ext uri="{FF2B5EF4-FFF2-40B4-BE49-F238E27FC236}">
                <a16:creationId xmlns:a16="http://schemas.microsoft.com/office/drawing/2014/main" id="{B21EDD25-C3C0-D0F1-E11B-19CE336A94CF}"/>
              </a:ext>
            </a:extLst>
          </p:cNvPr>
          <p:cNvPicPr>
            <a:picLocks noChangeAspect="1"/>
          </p:cNvPicPr>
          <p:nvPr/>
        </p:nvPicPr>
        <p:blipFill>
          <a:blip r:embed="rId6"/>
          <a:stretch>
            <a:fillRect/>
          </a:stretch>
        </p:blipFill>
        <p:spPr>
          <a:xfrm>
            <a:off x="8443630" y="283319"/>
            <a:ext cx="3574090" cy="3421677"/>
          </a:xfrm>
          <a:prstGeom prst="rect">
            <a:avLst/>
          </a:prstGeom>
        </p:spPr>
      </p:pic>
      <p:pic>
        <p:nvPicPr>
          <p:cNvPr id="6" name="Picture 5">
            <a:extLst>
              <a:ext uri="{FF2B5EF4-FFF2-40B4-BE49-F238E27FC236}">
                <a16:creationId xmlns:a16="http://schemas.microsoft.com/office/drawing/2014/main" id="{57464EEB-D260-C539-C90E-CB25719A27E7}"/>
              </a:ext>
            </a:extLst>
          </p:cNvPr>
          <p:cNvPicPr>
            <a:picLocks noChangeAspect="1"/>
          </p:cNvPicPr>
          <p:nvPr/>
        </p:nvPicPr>
        <p:blipFill>
          <a:blip r:embed="rId7"/>
          <a:stretch>
            <a:fillRect/>
          </a:stretch>
        </p:blipFill>
        <p:spPr>
          <a:xfrm>
            <a:off x="260020" y="3685943"/>
            <a:ext cx="5677484" cy="2965671"/>
          </a:xfrm>
          <a:prstGeom prst="rect">
            <a:avLst/>
          </a:prstGeom>
        </p:spPr>
      </p:pic>
      <p:sp>
        <p:nvSpPr>
          <p:cNvPr id="7" name="TextBox 6">
            <a:extLst>
              <a:ext uri="{FF2B5EF4-FFF2-40B4-BE49-F238E27FC236}">
                <a16:creationId xmlns:a16="http://schemas.microsoft.com/office/drawing/2014/main" id="{A8A56C5D-105E-1CEC-92AC-0CB2AE6CAF9A}"/>
              </a:ext>
            </a:extLst>
          </p:cNvPr>
          <p:cNvSpPr txBox="1"/>
          <p:nvPr/>
        </p:nvSpPr>
        <p:spPr>
          <a:xfrm>
            <a:off x="6436390" y="4401241"/>
            <a:ext cx="3353786" cy="1015663"/>
          </a:xfrm>
          <a:prstGeom prst="rect">
            <a:avLst/>
          </a:prstGeom>
          <a:noFill/>
        </p:spPr>
        <p:txBody>
          <a:bodyPr wrap="square">
            <a:spAutoFit/>
          </a:bodyPr>
          <a:lstStyle/>
          <a:p>
            <a:r>
              <a:rPr lang="en-US" sz="2000" dirty="0">
                <a:solidFill>
                  <a:srgbClr val="FF0000"/>
                </a:solidFill>
              </a:rPr>
              <a:t>Los Angeles </a:t>
            </a:r>
            <a:r>
              <a:rPr lang="en-US" sz="2000" dirty="0"/>
              <a:t>is the top contributor city with the Negative sentiment globally</a:t>
            </a:r>
            <a:endParaRPr lang="en-IN" dirty="0"/>
          </a:p>
        </p:txBody>
      </p:sp>
      <p:pic>
        <p:nvPicPr>
          <p:cNvPr id="8" name="Audio 7">
            <a:hlinkClick r:id="" action="ppaction://media"/>
            <a:extLst>
              <a:ext uri="{FF2B5EF4-FFF2-40B4-BE49-F238E27FC236}">
                <a16:creationId xmlns:a16="http://schemas.microsoft.com/office/drawing/2014/main" id="{FB322087-4719-F8F7-EA5E-9EB58CE1EA0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9146778" y="5143500"/>
            <a:ext cx="3048000" cy="1714500"/>
          </a:xfrm>
          <a:prstGeom prst="rect">
            <a:avLst/>
          </a:prstGeom>
        </p:spPr>
      </p:pic>
    </p:spTree>
    <p:custDataLst>
      <p:tags r:id="rId1"/>
    </p:custDataLst>
    <p:extLst>
      <p:ext uri="{BB962C8B-B14F-4D97-AF65-F5344CB8AC3E}">
        <p14:creationId xmlns:p14="http://schemas.microsoft.com/office/powerpoint/2010/main" val="1075998339"/>
      </p:ext>
    </p:extLst>
  </p:cSld>
  <p:clrMapOvr>
    <a:masterClrMapping/>
  </p:clrMapOvr>
  <mc:AlternateContent xmlns:mc="http://schemas.openxmlformats.org/markup-compatibility/2006" xmlns:p14="http://schemas.microsoft.com/office/powerpoint/2010/main">
    <mc:Choice Requires="p14">
      <p:transition spd="med" p14:dur="700" advTm="33714">
        <p:fade/>
      </p:transition>
    </mc:Choice>
    <mc:Fallback xmlns="">
      <p:transition spd="med" advTm="337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8"/>
                </p:tgtEl>
              </p:cMediaNode>
            </p:audio>
          </p:childTnLst>
        </p:cTn>
      </p:par>
    </p:tnLst>
    <p:bldLst>
      <p:bldP spid="11" grpId="0"/>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987" y="1141780"/>
            <a:ext cx="11185200" cy="677108"/>
          </a:xfrm>
        </p:spPr>
        <p:txBody>
          <a:bodyPr/>
          <a:lstStyle/>
          <a:p>
            <a:r>
              <a:rPr lang="en-US" sz="4400" dirty="0">
                <a:solidFill>
                  <a:schemeClr val="accent1"/>
                </a:solidFill>
                <a:latin typeface="+mn-lt"/>
              </a:rPr>
              <a:t>Counterfeiting</a:t>
            </a:r>
            <a:r>
              <a:rPr lang="en-US" sz="4400" dirty="0">
                <a:latin typeface="+mn-lt"/>
              </a:rPr>
              <a:t> and </a:t>
            </a:r>
            <a:r>
              <a:rPr lang="en-US" sz="4400" dirty="0">
                <a:solidFill>
                  <a:schemeClr val="accent1"/>
                </a:solidFill>
                <a:latin typeface="+mn-lt"/>
              </a:rPr>
              <a:t>Customer</a:t>
            </a:r>
            <a:r>
              <a:rPr lang="en-US" sz="4400" dirty="0">
                <a:latin typeface="+mn-lt"/>
              </a:rPr>
              <a:t> </a:t>
            </a:r>
            <a:r>
              <a:rPr lang="en-US" sz="4400" dirty="0">
                <a:solidFill>
                  <a:schemeClr val="accent1"/>
                </a:solidFill>
                <a:latin typeface="+mn-lt"/>
              </a:rPr>
              <a:t>Satisfaction</a:t>
            </a:r>
            <a:r>
              <a:rPr lang="en-US" sz="4400" dirty="0">
                <a:latin typeface="+mn-lt"/>
              </a:rPr>
              <a:t> in </a:t>
            </a:r>
            <a:r>
              <a:rPr lang="en-US" sz="4400" dirty="0">
                <a:solidFill>
                  <a:schemeClr val="accent1"/>
                </a:solidFill>
                <a:latin typeface="+mn-lt"/>
              </a:rPr>
              <a:t>US</a:t>
            </a:r>
            <a:endParaRPr lang="en-US" sz="4400" dirty="0">
              <a:latin typeface="+mn-lt"/>
            </a:endParaRPr>
          </a:p>
        </p:txBody>
      </p:sp>
      <p:pic>
        <p:nvPicPr>
          <p:cNvPr id="6" name="Illustration" descr="Example of an illustration " title="Illustration for divider page"/>
          <p:cNvPicPr>
            <a:picLocks noGrp="1" noChangeAspect="1"/>
          </p:cNvPicPr>
          <p:nvPr>
            <p:ph type="pic" sz="quarter" idx="12"/>
          </p:nvPr>
        </p:nvPicPr>
        <p:blipFill>
          <a:blip r:embed="rId4"/>
          <a:srcRect t="3112" b="3112"/>
          <a:stretch>
            <a:fillRect/>
          </a:stretch>
        </p:blipFill>
        <p:spPr bwMode="gray">
          <a:xfrm>
            <a:off x="1" y="3455192"/>
            <a:ext cx="12195175" cy="3430800"/>
          </a:xfrm>
        </p:spPr>
      </p:pic>
      <p:pic>
        <p:nvPicPr>
          <p:cNvPr id="2" name="Audio 1">
            <a:hlinkClick r:id="" action="ppaction://media"/>
            <a:extLst>
              <a:ext uri="{FF2B5EF4-FFF2-40B4-BE49-F238E27FC236}">
                <a16:creationId xmlns:a16="http://schemas.microsoft.com/office/drawing/2014/main" id="{63C78A40-71CA-DF60-A313-6692DC2CE1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3234920329"/>
      </p:ext>
    </p:extLst>
  </p:cSld>
  <p:clrMapOvr>
    <a:masterClrMapping/>
  </p:clrMapOvr>
  <mc:AlternateContent xmlns:mc="http://schemas.openxmlformats.org/markup-compatibility/2006" xmlns:p14="http://schemas.microsoft.com/office/powerpoint/2010/main">
    <mc:Choice Requires="p14">
      <p:transition spd="med" p14:dur="700" advTm="5991">
        <p:fade/>
      </p:transition>
    </mc:Choice>
    <mc:Fallback xmlns="">
      <p:transition spd="med" advTm="59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5.7|5.1|2.3"/>
</p:tagLst>
</file>

<file path=ppt/tags/tag2.xml><?xml version="1.0" encoding="utf-8"?>
<p:tagLst xmlns:a="http://schemas.openxmlformats.org/drawingml/2006/main" xmlns:r="http://schemas.openxmlformats.org/officeDocument/2006/relationships" xmlns:p="http://schemas.openxmlformats.org/presentationml/2006/main">
  <p:tag name="TIMING" val="|1.2|30"/>
</p:tagLst>
</file>

<file path=ppt/tags/tag3.xml><?xml version="1.0" encoding="utf-8"?>
<p:tagLst xmlns:a="http://schemas.openxmlformats.org/drawingml/2006/main" xmlns:r="http://schemas.openxmlformats.org/officeDocument/2006/relationships" xmlns:p="http://schemas.openxmlformats.org/presentationml/2006/main">
  <p:tag name="TIMING" val="|0.6|10.2|10.5"/>
</p:tagLst>
</file>

<file path=ppt/tags/tag4.xml><?xml version="1.0" encoding="utf-8"?>
<p:tagLst xmlns:a="http://schemas.openxmlformats.org/drawingml/2006/main" xmlns:r="http://schemas.openxmlformats.org/officeDocument/2006/relationships" xmlns:p="http://schemas.openxmlformats.org/presentationml/2006/main">
  <p:tag name="TIMING" val="|0.4|11.2|8.1"/>
</p:tagLst>
</file>

<file path=ppt/tags/tag5.xml><?xml version="1.0" encoding="utf-8"?>
<p:tagLst xmlns:a="http://schemas.openxmlformats.org/drawingml/2006/main" xmlns:r="http://schemas.openxmlformats.org/officeDocument/2006/relationships" xmlns:p="http://schemas.openxmlformats.org/presentationml/2006/main">
  <p:tag name="TIMING" val="|0.9|23.1|19.8"/>
</p:tagLst>
</file>

<file path=ppt/theme/theme1.xml><?xml version="1.0" encoding="utf-8"?>
<a:theme xmlns:a="http://schemas.openxmlformats.org/drawingml/2006/main" name="SAP 2021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5" id="{006AF30A-DEE1-AE4D-94CD-3EA3E30FB900}" vid="{82898F43-6843-1B49-B424-67365CBF3D8E}"/>
    </a:ext>
  </a:extLst>
</a:theme>
</file>

<file path=ppt/theme/theme2.xml><?xml version="1.0" encoding="utf-8"?>
<a:theme xmlns:a="http://schemas.openxmlformats.org/drawingml/2006/main" name="SAP 2021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5" id="{006AF30A-DEE1-AE4D-94CD-3EA3E30FB900}" vid="{D080C746-3BA9-CB41-AE5C-3256159AA86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3" ma:contentTypeDescription="Create a new document." ma:contentTypeScope="" ma:versionID="5b306df2387467d165757eb5a8cdddaa">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eebd9c38828bcd412c0ba6e1c1867684"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Props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xml><?xml version="1.0" encoding="utf-8"?>
<ds:datastoreItem xmlns:ds="http://schemas.openxmlformats.org/officeDocument/2006/customXml" ds:itemID="{B3812128-B7DF-461F-A8F2-831754A1D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0d59e-b0d2-4e67-be34-67e465b0fbed"/>
    <ds:schemaRef ds:uri="47fc58d8-9f4b-4bc8-b278-c3cb6f2980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422F45-04DB-421D-8796-270006657806}">
  <ds:schemaRefs>
    <ds:schemaRef ds:uri="47fc58d8-9f4b-4bc8-b278-c3cb6f298023"/>
    <ds:schemaRef ds:uri="http://purl.org/dc/elements/1.1/"/>
    <ds:schemaRef ds:uri="http://schemas.microsoft.com/office/2006/documentManagement/types"/>
    <ds:schemaRef ds:uri="http://purl.org/dc/dcmitype/"/>
    <ds:schemaRef ds:uri="http://purl.org/dc/terms/"/>
    <ds:schemaRef ds:uri="http://schemas.openxmlformats.org/package/2006/metadata/core-properties"/>
    <ds:schemaRef ds:uri="0e00d59e-b0d2-4e67-be34-67e465b0fbed"/>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SAP_2021_16x9_White</Template>
  <TotalTime>291</TotalTime>
  <Words>329</Words>
  <Application>Microsoft Office PowerPoint</Application>
  <PresentationFormat>Custom</PresentationFormat>
  <Paragraphs>35</Paragraphs>
  <Slides>11</Slides>
  <Notes>5</Notes>
  <HiddenSlides>0</HiddenSlides>
  <MMClips>11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Calibri</vt:lpstr>
      <vt:lpstr>Courier New</vt:lpstr>
      <vt:lpstr>Söhne</vt:lpstr>
      <vt:lpstr>Symbol</vt:lpstr>
      <vt:lpstr>Wingdings</vt:lpstr>
      <vt:lpstr>Wingdings</vt:lpstr>
      <vt:lpstr>SAP 2021 16x9 white</vt:lpstr>
      <vt:lpstr>SAP 2021 16x9 blue</vt:lpstr>
      <vt:lpstr>Data Analysis Report for Fond Rouge</vt:lpstr>
      <vt:lpstr>Agenda</vt:lpstr>
      <vt:lpstr>Revenue and Returns Analysis by City</vt:lpstr>
      <vt:lpstr>PowerPoint Presentation</vt:lpstr>
      <vt:lpstr>Sentiment Analysis and Classification in the US</vt:lpstr>
      <vt:lpstr>PowerPoint Presentation</vt:lpstr>
      <vt:lpstr>Global Sentiment Analysis</vt:lpstr>
      <vt:lpstr>PowerPoint Presentation</vt:lpstr>
      <vt:lpstr>Counterfeiting and Customer Satisfaction in US</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2021/16:9/white</cp:keywords>
  <dc:description/>
  <cp:lastModifiedBy>shivi.shrishti5@outlook.com</cp:lastModifiedBy>
  <cp:revision>19</cp:revision>
  <dcterms:created xsi:type="dcterms:W3CDTF">2021-04-23T02:21:46Z</dcterms:created>
  <dcterms:modified xsi:type="dcterms:W3CDTF">2023-08-14T11:23:43Z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0x010100615F0F9DCBF1E94796646FCF98A7C072</vt:lpwstr>
  </property>
</Properties>
</file>